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5143500"/>
  <p:notesSz cx="9144000" cy="5143500"/>
  <p:embeddedFontLst>
    <p:embeddedFont>
      <p:font typeface="AMPFJM+Arial-BoldMT"/>
      <p:regular r:id="rId20"/>
    </p:embeddedFont>
    <p:embeddedFont>
      <p:font typeface="LJRFJJ+ArialMT"/>
      <p:regular r:id="rId21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tableStyles" Target="tableStyles.xml" /><Relationship Id="rId20" Type="http://schemas.openxmlformats.org/officeDocument/2006/relationships/font" Target="fonts/font1.fntdata" /><Relationship Id="rId21" Type="http://schemas.openxmlformats.org/officeDocument/2006/relationships/font" Target="fonts/font2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502261" y="287574"/>
            <a:ext cx="4480600" cy="93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Look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at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the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colour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code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and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answer</a:t>
            </a:r>
          </a:p>
          <a:p>
            <a:pPr marL="213518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by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writing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yes/no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for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the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helping</a:t>
            </a:r>
          </a:p>
          <a:p>
            <a:pPr marL="1588293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activities.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52164" y="634366"/>
            <a:ext cx="984796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6600cc"/>
                </a:solidFill>
                <a:latin typeface="LJRFJJ+ArialMT"/>
                <a:cs typeface="LJRFJJ+ArialMT"/>
              </a:rPr>
              <a:t>Tidy</a:t>
            </a:r>
            <a:r>
              <a:rPr dirty="0" sz="2000">
                <a:solidFill>
                  <a:srgbClr val="6600cc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6600cc"/>
                </a:solidFill>
                <a:latin typeface="LJRFJJ+ArialMT"/>
                <a:cs typeface="LJRFJJ+ArialMT"/>
              </a:rPr>
              <a:t>up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10703" y="634366"/>
            <a:ext cx="802034" cy="626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c000"/>
                </a:solidFill>
                <a:latin typeface="LJRFJJ+ArialMT"/>
                <a:cs typeface="LJRFJJ+ArialMT"/>
              </a:rPr>
              <a:t>Blood</a:t>
            </a:r>
          </a:p>
          <a:p>
            <a:pPr marL="50006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ffc000"/>
                </a:solidFill>
                <a:latin typeface="LJRFJJ+ArialMT"/>
                <a:cs typeface="LJRFJJ+ArialMT"/>
              </a:rPr>
              <a:t>drive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46657" y="1509404"/>
            <a:ext cx="2343667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6600"/>
                </a:solidFill>
                <a:latin typeface="LJRFJJ+ArialMT"/>
                <a:cs typeface="LJRFJJ+ArialMT"/>
              </a:rPr>
              <a:t>Playing</a:t>
            </a:r>
            <a:r>
              <a:rPr dirty="0" sz="2000" spc="2247">
                <a:solidFill>
                  <a:srgbClr val="ff6600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6aa879"/>
                </a:solidFill>
                <a:latin typeface="LJRFJJ+ArialMT"/>
                <a:cs typeface="LJRFJJ+ArialMT"/>
              </a:rPr>
              <a:t>Feed</a:t>
            </a:r>
            <a:r>
              <a:rPr dirty="0" sz="2000">
                <a:solidFill>
                  <a:srgbClr val="6aa879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6aa879"/>
                </a:solidFill>
                <a:latin typeface="LJRFJJ+ArialMT"/>
                <a:cs typeface="LJRFJJ+ArialMT"/>
              </a:rPr>
              <a:t>the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525238" y="1814204"/>
            <a:ext cx="831190" cy="626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6600"/>
                </a:solidFill>
                <a:latin typeface="LJRFJJ+ArialMT"/>
                <a:cs typeface="LJRFJJ+ArialMT"/>
              </a:rPr>
              <a:t>all</a:t>
            </a:r>
            <a:r>
              <a:rPr dirty="0" sz="2000" spc="10">
                <a:solidFill>
                  <a:srgbClr val="ff6600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ff6600"/>
                </a:solidFill>
                <a:latin typeface="LJRFJJ+ArialMT"/>
                <a:cs typeface="LJRFJJ+ArialMT"/>
              </a:rPr>
              <a:t>the</a:t>
            </a:r>
          </a:p>
          <a:p>
            <a:pPr marL="99218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ff6600"/>
                </a:solidFill>
                <a:latin typeface="LJRFJJ+ArialMT"/>
                <a:cs typeface="LJRFJJ+ArialMT"/>
              </a:rPr>
              <a:t>time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938497" y="1814204"/>
            <a:ext cx="547662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6aa879"/>
                </a:solidFill>
                <a:latin typeface="LJRFJJ+ArialMT"/>
                <a:cs typeface="LJRFJJ+ArialMT"/>
              </a:rPr>
              <a:t>fish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333101" y="2515244"/>
            <a:ext cx="2329112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92d050"/>
                </a:solidFill>
                <a:latin typeface="LJRFJJ+ArialMT"/>
                <a:cs typeface="LJRFJJ+ArialMT"/>
              </a:rPr>
              <a:t>Wash</a:t>
            </a:r>
            <a:r>
              <a:rPr dirty="0" sz="2000" spc="-73">
                <a:solidFill>
                  <a:srgbClr val="92d050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92d050"/>
                </a:solidFill>
                <a:latin typeface="LJRFJJ+ArialMT"/>
                <a:cs typeface="LJRFJJ+ArialMT"/>
              </a:rPr>
              <a:t>the</a:t>
            </a:r>
            <a:r>
              <a:rPr dirty="0" sz="2000" spc="2321">
                <a:solidFill>
                  <a:srgbClr val="92d050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ff00ff"/>
                </a:solidFill>
                <a:latin typeface="LJRFJJ+ArialMT"/>
                <a:cs typeface="LJRFJJ+ArialMT"/>
              </a:rPr>
              <a:t>Laying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496663" y="2820044"/>
            <a:ext cx="886618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92d050"/>
                </a:solidFill>
                <a:latin typeface="LJRFJJ+ArialMT"/>
                <a:cs typeface="LJRFJJ+ArialMT"/>
              </a:rPr>
              <a:t>dishes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783716" y="2820044"/>
            <a:ext cx="858050" cy="626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00ff"/>
                </a:solidFill>
                <a:latin typeface="LJRFJJ+ArialMT"/>
                <a:cs typeface="LJRFJJ+ArialMT"/>
              </a:rPr>
              <a:t>on</a:t>
            </a:r>
            <a:r>
              <a:rPr dirty="0" sz="2000">
                <a:solidFill>
                  <a:srgbClr val="ff00ff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ff00ff"/>
                </a:solidFill>
                <a:latin typeface="LJRFJJ+ArialMT"/>
                <a:cs typeface="LJRFJJ+ArialMT"/>
              </a:rPr>
              <a:t>the</a:t>
            </a:r>
          </a:p>
          <a:p>
            <a:pPr marL="140493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ff00ff"/>
                </a:solidFill>
                <a:latin typeface="LJRFJJ+ArialMT"/>
                <a:cs typeface="LJRFJJ+ArialMT"/>
              </a:rPr>
              <a:t>bed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454595" y="3825884"/>
            <a:ext cx="2355852" cy="626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3581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b0f0"/>
                </a:solidFill>
                <a:latin typeface="LJRFJJ+ArialMT"/>
                <a:cs typeface="LJRFJJ+ArialMT"/>
              </a:rPr>
              <a:t>Let’s</a:t>
            </a:r>
            <a:r>
              <a:rPr dirty="0" sz="2000" spc="3220">
                <a:solidFill>
                  <a:srgbClr val="00b0f0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ff0066"/>
                </a:solidFill>
                <a:latin typeface="LJRFJJ+ArialMT"/>
                <a:cs typeface="LJRFJJ+ArialMT"/>
              </a:rPr>
              <a:t>Put</a:t>
            </a:r>
            <a:r>
              <a:rPr dirty="0" sz="2000">
                <a:solidFill>
                  <a:srgbClr val="ff0066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ff0066"/>
                </a:solidFill>
                <a:latin typeface="LJRFJJ+ArialMT"/>
                <a:cs typeface="LJRFJJ+ArialMT"/>
              </a:rPr>
              <a:t>away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b0f0"/>
                </a:solidFill>
                <a:latin typeface="LJRFJJ+ArialMT"/>
                <a:cs typeface="LJRFJJ+ArialMT"/>
              </a:rPr>
              <a:t>Donate</a:t>
            </a:r>
            <a:r>
              <a:rPr dirty="0" sz="2000" spc="2745">
                <a:solidFill>
                  <a:srgbClr val="00b0f0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ff0066"/>
                </a:solidFill>
                <a:latin typeface="LJRFJJ+ArialMT"/>
                <a:cs typeface="LJRFJJ+ArialMT"/>
              </a:rPr>
              <a:t>the</a:t>
            </a:r>
            <a:r>
              <a:rPr dirty="0" sz="2000">
                <a:solidFill>
                  <a:srgbClr val="ff0066"/>
                </a:solidFill>
                <a:latin typeface="LJRFJJ+ArialMT"/>
                <a:cs typeface="LJRFJJ+ArialMT"/>
              </a:rPr>
              <a:t> </a:t>
            </a:r>
            <a:r>
              <a:rPr dirty="0" sz="2000">
                <a:solidFill>
                  <a:srgbClr val="ff0066"/>
                </a:solidFill>
                <a:latin typeface="LJRFJJ+ArialMT"/>
                <a:cs typeface="LJRFJJ+ArialMT"/>
              </a:rPr>
              <a:t>toys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094220" y="236585"/>
            <a:ext cx="3523526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Match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to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the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same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000" b="1">
                <a:solidFill>
                  <a:srgbClr val="7e926a"/>
                </a:solidFill>
                <a:latin typeface="AMPFJM+Arial-BoldMT"/>
                <a:cs typeface="AMPFJM+Arial-BoldMT"/>
              </a:rPr>
              <a:t>activities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58969" y="231981"/>
            <a:ext cx="1844652" cy="378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7e926a"/>
                </a:solidFill>
                <a:latin typeface="AMPFJM+Arial-BoldMT"/>
                <a:cs typeface="AMPFJM+Arial-BoldMT"/>
              </a:rPr>
              <a:t>Brain</a:t>
            </a:r>
            <a:r>
              <a:rPr dirty="0" sz="24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2400" b="1">
                <a:solidFill>
                  <a:srgbClr val="7e926a"/>
                </a:solidFill>
                <a:latin typeface="AMPFJM+Arial-BoldMT"/>
                <a:cs typeface="AMPFJM+Arial-BoldMT"/>
              </a:rPr>
              <a:t>Sheet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598725" y="1644386"/>
            <a:ext cx="3087761" cy="148912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809"/>
              </a:lnSpc>
              <a:spcBef>
                <a:spcPts val="0"/>
              </a:spcBef>
              <a:spcAft>
                <a:spcPts val="0"/>
              </a:spcAft>
            </a:pPr>
            <a:r>
              <a:rPr dirty="0" sz="5200" b="1">
                <a:solidFill>
                  <a:srgbClr val="7e926a"/>
                </a:solidFill>
                <a:latin typeface="AMPFJM+Arial-BoldMT"/>
                <a:cs typeface="AMPFJM+Arial-BoldMT"/>
              </a:rPr>
              <a:t>HELPING</a:t>
            </a:r>
          </a:p>
          <a:p>
            <a:pPr marL="92075" marR="0">
              <a:lnSpc>
                <a:spcPts val="5615"/>
              </a:lnSpc>
              <a:spcBef>
                <a:spcPts val="0"/>
              </a:spcBef>
              <a:spcAft>
                <a:spcPts val="0"/>
              </a:spcAft>
            </a:pPr>
            <a:r>
              <a:rPr dirty="0" sz="5200" b="1">
                <a:solidFill>
                  <a:srgbClr val="7e926a"/>
                </a:solidFill>
                <a:latin typeface="AMPFJM+Arial-BoldMT"/>
                <a:cs typeface="AMPFJM+Arial-BoldMT"/>
              </a:rPr>
              <a:t>OTHERS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25318" y="3398075"/>
            <a:ext cx="1768777" cy="9398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5562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Design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by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Kartika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Sari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PPT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editing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by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Slide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Go</a:t>
            </a:r>
          </a:p>
          <a:p>
            <a:pPr marL="232568" marR="0">
              <a:lnSpc>
                <a:spcPts val="1340"/>
              </a:lnSpc>
              <a:spcBef>
                <a:spcPts val="99"/>
              </a:spcBef>
              <a:spcAft>
                <a:spcPts val="0"/>
              </a:spcAft>
            </a:pP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Material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Source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:</a:t>
            </a:r>
          </a:p>
          <a:p>
            <a:pPr marL="201401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Saaliha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Ali’s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Book</a:t>
            </a:r>
          </a:p>
          <a:p>
            <a:pPr marL="102182" marR="0">
              <a:lnSpc>
                <a:spcPts val="1340"/>
              </a:lnSpc>
              <a:spcBef>
                <a:spcPts val="99"/>
              </a:spcBef>
              <a:spcAft>
                <a:spcPts val="0"/>
              </a:spcAft>
            </a:pP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World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of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Islam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200">
                <a:solidFill>
                  <a:srgbClr val="7e926a"/>
                </a:solidFill>
                <a:latin typeface="LJRFJJ+ArialMT"/>
                <a:cs typeface="LJRFJJ+ArialMT"/>
              </a:rPr>
              <a:t>Portal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19208" y="1487359"/>
            <a:ext cx="6578683" cy="20035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915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Make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it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easier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for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to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do</a:t>
            </a:r>
          </a:p>
          <a:p>
            <a:pPr marL="0" marR="0">
              <a:lnSpc>
                <a:spcPts val="4915"/>
              </a:lnSpc>
              <a:spcBef>
                <a:spcPts val="364"/>
              </a:spcBef>
              <a:spcAft>
                <a:spcPts val="0"/>
              </a:spcAft>
            </a:pP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something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by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offering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one</a:t>
            </a:r>
          </a:p>
          <a:p>
            <a:pPr marL="0" marR="0">
              <a:lnSpc>
                <a:spcPts val="4915"/>
              </a:lnSpc>
              <a:spcBef>
                <a:spcPts val="364"/>
              </a:spcBef>
              <a:spcAft>
                <a:spcPts val="0"/>
              </a:spcAft>
            </a:pPr>
            <a:r>
              <a:rPr dirty="0" sz="4400">
                <a:solidFill>
                  <a:srgbClr val="7e926a"/>
                </a:solidFill>
                <a:latin typeface="LJRFJJ+ArialMT"/>
                <a:cs typeface="LJRFJJ+ArialMT"/>
              </a:rPr>
              <a:t>resources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21995" y="4749310"/>
            <a:ext cx="3171521" cy="6056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68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ffffff"/>
                </a:solidFill>
                <a:latin typeface="LJRFJJ+ArialMT"/>
                <a:cs typeface="LJRFJJ+ArialMT"/>
              </a:rPr>
              <a:t>Help</a:t>
            </a:r>
            <a:r>
              <a:rPr dirty="0" sz="4000">
                <a:solidFill>
                  <a:srgbClr val="ffffff"/>
                </a:solidFill>
                <a:latin typeface="LJRFJJ+ArialMT"/>
                <a:cs typeface="LJRFJJ+ArialMT"/>
              </a:rPr>
              <a:t> </a:t>
            </a:r>
            <a:r>
              <a:rPr dirty="0" sz="4000">
                <a:solidFill>
                  <a:srgbClr val="ffffff"/>
                </a:solidFill>
                <a:latin typeface="LJRFJJ+ArialMT"/>
                <a:cs typeface="LJRFJJ+ArialMT"/>
              </a:rPr>
              <a:t>/</a:t>
            </a:r>
            <a:r>
              <a:rPr dirty="0" sz="4000">
                <a:solidFill>
                  <a:srgbClr val="ffffff"/>
                </a:solidFill>
                <a:latin typeface="LJRFJJ+ArialMT"/>
                <a:cs typeface="LJRFJJ+ArialMT"/>
              </a:rPr>
              <a:t> </a:t>
            </a:r>
            <a:r>
              <a:rPr dirty="0" sz="4000">
                <a:solidFill>
                  <a:srgbClr val="ffffff"/>
                </a:solidFill>
                <a:latin typeface="LJRFJJ+ArialMT"/>
                <a:cs typeface="LJRFJJ+ArialMT"/>
              </a:rPr>
              <a:t>Tolong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935100" y="1001521"/>
            <a:ext cx="6450159" cy="8893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703"/>
              </a:lnSpc>
              <a:spcBef>
                <a:spcPts val="0"/>
              </a:spcBef>
              <a:spcAft>
                <a:spcPts val="0"/>
              </a:spcAft>
            </a:pPr>
            <a:r>
              <a:rPr dirty="0" sz="6000" b="1">
                <a:solidFill>
                  <a:srgbClr val="7e926a"/>
                </a:solidFill>
                <a:latin typeface="AMPFJM+Arial-BoldMT"/>
                <a:cs typeface="AMPFJM+Arial-BoldMT"/>
              </a:rPr>
              <a:t>01</a:t>
            </a:r>
            <a:r>
              <a:rPr dirty="0" sz="6000" spc="6104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6000" b="1">
                <a:solidFill>
                  <a:srgbClr val="7e926a"/>
                </a:solidFill>
                <a:latin typeface="AMPFJM+Arial-BoldMT"/>
                <a:cs typeface="AMPFJM+Arial-BoldMT"/>
              </a:rPr>
              <a:t>02</a:t>
            </a:r>
            <a:r>
              <a:rPr dirty="0" sz="6000" spc="5897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6000" b="1">
                <a:solidFill>
                  <a:srgbClr val="7e926a"/>
                </a:solidFill>
                <a:latin typeface="AMPFJM+Arial-BoldMT"/>
                <a:cs typeface="AMPFJM+Arial-BoldMT"/>
              </a:rPr>
              <a:t>03</a:t>
            </a:r>
            <a:r>
              <a:rPr dirty="0" sz="6000" spc="5897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6000" b="1">
                <a:solidFill>
                  <a:srgbClr val="7e926a"/>
                </a:solidFill>
                <a:latin typeface="AMPFJM+Arial-BoldMT"/>
                <a:cs typeface="AMPFJM+Arial-BoldMT"/>
              </a:rPr>
              <a:t>04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99374" y="2490668"/>
            <a:ext cx="724234" cy="8421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Make</a:t>
            </a:r>
          </a:p>
          <a:p>
            <a:pPr marL="78333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You</a:t>
            </a:r>
          </a:p>
          <a:p>
            <a:pPr marL="57150" marR="0">
              <a:lnSpc>
                <a:spcPts val="201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Feel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99475" y="2526232"/>
            <a:ext cx="939998" cy="8436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05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Give</a:t>
            </a:r>
          </a:p>
          <a:p>
            <a:pPr marL="29210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in</a:t>
            </a:r>
          </a:p>
          <a:p>
            <a:pPr marL="0" marR="0">
              <a:lnSpc>
                <a:spcPts val="2010"/>
              </a:lnSpc>
              <a:spcBef>
                <a:spcPts val="111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Charity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415574" y="2530285"/>
            <a:ext cx="940221" cy="11179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080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Safety</a:t>
            </a:r>
          </a:p>
          <a:p>
            <a:pPr marL="28575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of</a:t>
            </a:r>
          </a:p>
          <a:p>
            <a:pPr marL="222250" marR="0">
              <a:lnSpc>
                <a:spcPts val="201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the</a:t>
            </a:r>
          </a:p>
          <a:p>
            <a:pPr marL="0" marR="0">
              <a:lnSpc>
                <a:spcPts val="2010"/>
              </a:lnSpc>
              <a:spcBef>
                <a:spcPts val="161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society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45625" y="2660589"/>
            <a:ext cx="927385" cy="8436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Spread</a:t>
            </a:r>
          </a:p>
          <a:p>
            <a:pPr marL="24765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of</a:t>
            </a:r>
          </a:p>
          <a:p>
            <a:pPr marL="88900" marR="0">
              <a:lnSpc>
                <a:spcPts val="2010"/>
              </a:lnSpc>
              <a:spcBef>
                <a:spcPts val="111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Love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86674" y="3315175"/>
            <a:ext cx="749572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Great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686886" y="878315"/>
            <a:ext cx="2641130" cy="5678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Me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and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You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(We)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can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help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others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in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the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world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86886" y="1630155"/>
            <a:ext cx="2653547" cy="5678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All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the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living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things,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such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as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86886" y="2381995"/>
            <a:ext cx="2044785" cy="5678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People,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plants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and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7e926a"/>
                </a:solidFill>
                <a:latin typeface="LJRFJJ+ArialMT"/>
                <a:cs typeface="LJRFJJ+ArialMT"/>
              </a:rPr>
              <a:t>animals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58907" y="3173018"/>
            <a:ext cx="3005761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In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the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Quran,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Allah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(swt)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says: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“Help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985088" y="3386378"/>
            <a:ext cx="3155113" cy="1303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1937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one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another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in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acts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of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piety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and</a:t>
            </a:r>
          </a:p>
          <a:p>
            <a:pPr marL="0" marR="0">
              <a:lnSpc>
                <a:spcPts val="1564"/>
              </a:lnSpc>
              <a:spcBef>
                <a:spcPts val="65"/>
              </a:spcBef>
              <a:spcAft>
                <a:spcPts val="0"/>
              </a:spcAft>
            </a:pP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righteousness.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And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do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not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assist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each</a:t>
            </a:r>
          </a:p>
          <a:p>
            <a:pPr marL="325437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other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in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acts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of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sinfulness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and</a:t>
            </a:r>
          </a:p>
          <a:p>
            <a:pPr marL="24606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transgression.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And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be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aware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of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Allah.</a:t>
            </a:r>
          </a:p>
          <a:p>
            <a:pPr marL="55159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Verily,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Allah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is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severe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in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punishment”</a:t>
            </a:r>
          </a:p>
          <a:p>
            <a:pPr marL="1020762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(Quran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1400">
                <a:solidFill>
                  <a:srgbClr val="7e926a"/>
                </a:solidFill>
                <a:latin typeface="LJRFJJ+ArialMT"/>
                <a:cs typeface="LJRFJJ+ArialMT"/>
              </a:rPr>
              <a:t>5:2).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09276" y="1945604"/>
            <a:ext cx="1259681" cy="979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b="1">
                <a:solidFill>
                  <a:srgbClr val="7e926a"/>
                </a:solidFill>
                <a:latin typeface="AMPFJM+Arial-BoldMT"/>
                <a:cs typeface="AMPFJM+Arial-BoldMT"/>
              </a:rPr>
              <a:t>Every</a:t>
            </a:r>
          </a:p>
          <a:p>
            <a:pPr marL="83046" marR="0">
              <a:lnSpc>
                <a:spcPts val="3575"/>
              </a:lnSpc>
              <a:spcBef>
                <a:spcPts val="214"/>
              </a:spcBef>
              <a:spcAft>
                <a:spcPts val="0"/>
              </a:spcAft>
            </a:pPr>
            <a:r>
              <a:rPr dirty="0" sz="3200" b="1">
                <a:solidFill>
                  <a:srgbClr val="7e926a"/>
                </a:solidFill>
                <a:latin typeface="AMPFJM+Arial-BoldMT"/>
                <a:cs typeface="AMPFJM+Arial-BoldMT"/>
              </a:rPr>
              <a:t>Time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15423" y="2043042"/>
            <a:ext cx="2094706" cy="492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b="1">
                <a:solidFill>
                  <a:srgbClr val="7e926a"/>
                </a:solidFill>
                <a:latin typeface="AMPFJM+Arial-BoldMT"/>
                <a:cs typeface="AMPFJM+Arial-BoldMT"/>
              </a:rPr>
              <a:t>Whenever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27329" y="2650808"/>
            <a:ext cx="2065933" cy="18416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3056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If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you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are</a:t>
            </a:r>
          </a:p>
          <a:p>
            <a:pPr marL="5080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really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can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not</a:t>
            </a:r>
          </a:p>
          <a:p>
            <a:pPr marL="50800" marR="0">
              <a:lnSpc>
                <a:spcPts val="2681"/>
              </a:lnSpc>
              <a:spcBef>
                <a:spcPts val="148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help,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you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can</a:t>
            </a:r>
          </a:p>
          <a:p>
            <a:pPr marL="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help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others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by</a:t>
            </a:r>
          </a:p>
          <a:p>
            <a:pPr marL="45720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praying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58852" y="3187684"/>
            <a:ext cx="1982160" cy="111013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3187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Stop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to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help</a:t>
            </a:r>
          </a:p>
          <a:p>
            <a:pPr marL="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when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needed</a:t>
            </a:r>
          </a:p>
          <a:p>
            <a:pPr marL="636587" marR="0">
              <a:lnSpc>
                <a:spcPts val="2681"/>
              </a:lnSpc>
              <a:spcBef>
                <a:spcPts val="148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only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03963" y="1434566"/>
            <a:ext cx="3843171" cy="14758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343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Help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not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one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another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unto</a:t>
            </a:r>
          </a:p>
          <a:p>
            <a:pPr marL="100806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sin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and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transgression,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but</a:t>
            </a:r>
          </a:p>
          <a:p>
            <a:pPr marL="0" marR="0">
              <a:lnSpc>
                <a:spcPts val="2681"/>
              </a:lnSpc>
              <a:spcBef>
                <a:spcPts val="148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keep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your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duty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to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Allah.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Lo!</a:t>
            </a:r>
          </a:p>
          <a:p>
            <a:pPr marL="693737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Allah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is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severe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 </a:t>
            </a: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in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762032" y="2897606"/>
            <a:ext cx="1728192" cy="378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7e926a"/>
                </a:solidFill>
                <a:latin typeface="LJRFJJ+ArialMT"/>
                <a:cs typeface="LJRFJJ+ArialMT"/>
              </a:rPr>
              <a:t>punishment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48471" y="3685079"/>
            <a:ext cx="1928885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Qs</a:t>
            </a: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Al</a:t>
            </a: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Maidah</a:t>
            </a: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:</a:t>
            </a: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 </a:t>
            </a:r>
            <a:r>
              <a:rPr dirty="0" sz="1800" b="1">
                <a:solidFill>
                  <a:srgbClr val="7e926a"/>
                </a:solidFill>
                <a:latin typeface="AMPFJM+Arial-BoldMT"/>
                <a:cs typeface="AMPFJM+Arial-BoldMT"/>
              </a:rPr>
              <a:t>2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964181" y="862564"/>
            <a:ext cx="830064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5e6e50"/>
                </a:solidFill>
                <a:latin typeface="AMPFJM+Arial-BoldMT"/>
                <a:cs typeface="AMPFJM+Arial-BoldMT"/>
              </a:rPr>
              <a:t>Smile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97360" y="877797"/>
            <a:ext cx="914548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5e6e50"/>
                </a:solidFill>
                <a:latin typeface="AMPFJM+Arial-BoldMT"/>
                <a:cs typeface="AMPFJM+Arial-BoldMT"/>
              </a:rPr>
              <a:t>Patient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34454" y="2018380"/>
            <a:ext cx="618232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5e6e50"/>
                </a:solidFill>
                <a:latin typeface="AMPFJM+Arial-BoldMT"/>
                <a:cs typeface="AMPFJM+Arial-BoldMT"/>
              </a:rPr>
              <a:t>Pity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936553" y="2018380"/>
            <a:ext cx="900385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5e6e50"/>
                </a:solidFill>
                <a:latin typeface="AMPFJM+Arial-BoldMT"/>
                <a:cs typeface="AMPFJM+Arial-BoldMT"/>
              </a:rPr>
              <a:t>Listen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791461" y="2080720"/>
            <a:ext cx="812223" cy="1315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2393" marR="0">
              <a:lnSpc>
                <a:spcPts val="18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 b="1">
                <a:solidFill>
                  <a:srgbClr val="5e6e50"/>
                </a:solidFill>
                <a:latin typeface="AMPFJM+Arial-BoldMT"/>
                <a:cs typeface="AMPFJM+Arial-BoldMT"/>
              </a:rPr>
              <a:t>How</a:t>
            </a:r>
          </a:p>
          <a:p>
            <a:pPr marL="23812" marR="0">
              <a:lnSpc>
                <a:spcPts val="1899"/>
              </a:lnSpc>
              <a:spcBef>
                <a:spcPts val="140"/>
              </a:spcBef>
              <a:spcAft>
                <a:spcPts val="0"/>
              </a:spcAft>
            </a:pPr>
            <a:r>
              <a:rPr dirty="0" sz="1700" b="1">
                <a:solidFill>
                  <a:srgbClr val="5e6e50"/>
                </a:solidFill>
                <a:latin typeface="AMPFJM+Arial-BoldMT"/>
                <a:cs typeface="AMPFJM+Arial-BoldMT"/>
              </a:rPr>
              <a:t>do</a:t>
            </a:r>
            <a:r>
              <a:rPr dirty="0" sz="1700" b="1">
                <a:solidFill>
                  <a:srgbClr val="5e6e50"/>
                </a:solidFill>
                <a:latin typeface="AMPFJM+Arial-BoldMT"/>
                <a:cs typeface="AMPFJM+Arial-BoldMT"/>
              </a:rPr>
              <a:t> </a:t>
            </a:r>
            <a:r>
              <a:rPr dirty="0" sz="1700" b="1">
                <a:solidFill>
                  <a:srgbClr val="5e6e50"/>
                </a:solidFill>
                <a:latin typeface="AMPFJM+Arial-BoldMT"/>
                <a:cs typeface="AMPFJM+Arial-BoldMT"/>
              </a:rPr>
              <a:t>we</a:t>
            </a:r>
          </a:p>
          <a:p>
            <a:pPr marL="107950" marR="0">
              <a:lnSpc>
                <a:spcPts val="1899"/>
              </a:lnSpc>
              <a:spcBef>
                <a:spcPts val="190"/>
              </a:spcBef>
              <a:spcAft>
                <a:spcPts val="0"/>
              </a:spcAft>
            </a:pPr>
            <a:r>
              <a:rPr dirty="0" sz="1700" b="1">
                <a:solidFill>
                  <a:srgbClr val="5e6e50"/>
                </a:solidFill>
                <a:latin typeface="AMPFJM+Arial-BoldMT"/>
                <a:cs typeface="AMPFJM+Arial-BoldMT"/>
              </a:rPr>
              <a:t>help</a:t>
            </a:r>
          </a:p>
          <a:p>
            <a:pPr marL="0" marR="0">
              <a:lnSpc>
                <a:spcPts val="1899"/>
              </a:lnSpc>
              <a:spcBef>
                <a:spcPts val="140"/>
              </a:spcBef>
              <a:spcAft>
                <a:spcPts val="0"/>
              </a:spcAft>
            </a:pPr>
            <a:r>
              <a:rPr dirty="0" sz="1700" b="1">
                <a:solidFill>
                  <a:srgbClr val="5e6e50"/>
                </a:solidFill>
                <a:latin typeface="AMPFJM+Arial-BoldMT"/>
                <a:cs typeface="AMPFJM+Arial-BoldMT"/>
              </a:rPr>
              <a:t>others</a:t>
            </a:r>
          </a:p>
          <a:p>
            <a:pPr marL="264318" marR="0">
              <a:lnSpc>
                <a:spcPts val="1899"/>
              </a:lnSpc>
              <a:spcBef>
                <a:spcPts val="190"/>
              </a:spcBef>
              <a:spcAft>
                <a:spcPts val="0"/>
              </a:spcAft>
            </a:pPr>
            <a:r>
              <a:rPr dirty="0" sz="1700" b="1">
                <a:solidFill>
                  <a:srgbClr val="5e6e50"/>
                </a:solidFill>
                <a:latin typeface="AMPFJM+Arial-BoldMT"/>
                <a:cs typeface="AMPFJM+Arial-BoldMT"/>
              </a:rPr>
              <a:t>?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47942" y="3154190"/>
            <a:ext cx="1015328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5e6e50"/>
                </a:solidFill>
                <a:latin typeface="AMPFJM+Arial-BoldMT"/>
                <a:cs typeface="AMPFJM+Arial-BoldMT"/>
              </a:rPr>
              <a:t>Be</a:t>
            </a:r>
            <a:r>
              <a:rPr dirty="0" sz="1800" b="1">
                <a:solidFill>
                  <a:srgbClr val="5e6e50"/>
                </a:solidFill>
                <a:latin typeface="AMPFJM+Arial-BoldMT"/>
                <a:cs typeface="AMPFJM+Arial-BoldMT"/>
              </a:rPr>
              <a:t> </a:t>
            </a:r>
            <a:r>
              <a:rPr dirty="0" sz="1800" b="1">
                <a:solidFill>
                  <a:srgbClr val="5e6e50"/>
                </a:solidFill>
                <a:latin typeface="AMPFJM+Arial-BoldMT"/>
                <a:cs typeface="AMPFJM+Arial-BoldMT"/>
              </a:rPr>
              <a:t>Kind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549733" y="3177662"/>
            <a:ext cx="843954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5e6e50"/>
                </a:solidFill>
                <a:latin typeface="AMPFJM+Arial-BoldMT"/>
                <a:cs typeface="AMPFJM+Arial-BoldMT"/>
              </a:rPr>
              <a:t>Polite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921889" y="4265076"/>
            <a:ext cx="978396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5e6e50"/>
                </a:solidFill>
                <a:latin typeface="AMPFJM+Arial-BoldMT"/>
                <a:cs typeface="AMPFJM+Arial-BoldMT"/>
              </a:rPr>
              <a:t>Sincery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519567" y="4283086"/>
            <a:ext cx="717202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5e6e50"/>
                </a:solidFill>
                <a:latin typeface="AMPFJM+Arial-BoldMT"/>
                <a:cs typeface="AMPFJM+Arial-BoldMT"/>
              </a:rPr>
              <a:t>Care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2021-12-29T01:03:30-06:00</dcterms:modified>
</cp:coreProperties>
</file>